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59" r:id="rId6"/>
    <p:sldId id="260" r:id="rId7"/>
    <p:sldId id="261" r:id="rId8"/>
    <p:sldId id="262" r:id="rId9"/>
    <p:sldId id="264" r:id="rId10"/>
    <p:sldId id="265" r:id="rId11"/>
    <p:sldId id="272" r:id="rId12"/>
    <p:sldId id="269" r:id="rId13"/>
    <p:sldId id="271" r:id="rId14"/>
    <p:sldId id="266" r:id="rId15"/>
    <p:sldId id="267"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7/3/2020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7/3/2020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Reception </a:t>
            </a:r>
            <a:endParaRPr lang="en-GB" dirty="0"/>
          </a:p>
        </p:txBody>
      </p:sp>
      <p:sp>
        <p:nvSpPr>
          <p:cNvPr id="3" name="Subtitle 2"/>
          <p:cNvSpPr>
            <a:spLocks noGrp="1"/>
          </p:cNvSpPr>
          <p:nvPr>
            <p:ph type="subTitle" idx="1"/>
          </p:nvPr>
        </p:nvSpPr>
        <p:spPr/>
        <p:txBody>
          <a:bodyPr/>
          <a:lstStyle/>
          <a:p>
            <a:r>
              <a:rPr lang="en-GB" dirty="0" err="1" smtClean="0"/>
              <a:t>Northburn</a:t>
            </a:r>
            <a:r>
              <a:rPr lang="en-GB" dirty="0" smtClean="0"/>
              <a:t> Primary School</a:t>
            </a:r>
            <a:endParaRPr lang="en-GB" dirty="0"/>
          </a:p>
        </p:txBody>
      </p:sp>
    </p:spTree>
    <p:extLst>
      <p:ext uri="{BB962C8B-B14F-4D97-AF65-F5344CB8AC3E}">
        <p14:creationId xmlns:p14="http://schemas.microsoft.com/office/powerpoint/2010/main" val="249387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574" y="1070774"/>
            <a:ext cx="10572000" cy="2971051"/>
          </a:xfrm>
        </p:spPr>
        <p:txBody>
          <a:bodyPr/>
          <a:lstStyle/>
          <a:p>
            <a:r>
              <a:rPr lang="en-GB" sz="2400" dirty="0" smtClean="0"/>
              <a:t>The children will be given different things to complete at home. </a:t>
            </a:r>
            <a:br>
              <a:rPr lang="en-GB" sz="2400" dirty="0" smtClean="0"/>
            </a:br>
            <a:r>
              <a:rPr lang="en-GB" sz="2400" dirty="0"/>
              <a:t/>
            </a:r>
            <a:br>
              <a:rPr lang="en-GB" sz="2400" dirty="0"/>
            </a:br>
            <a:r>
              <a:rPr lang="en-GB" sz="2400" dirty="0" smtClean="0"/>
              <a:t>Sydney Snail’s Learning Trails – Each month we will send home a challenge to complete, these will cover different areas of the curriculum </a:t>
            </a:r>
            <a:br>
              <a:rPr lang="en-GB" sz="2400" dirty="0" smtClean="0"/>
            </a:br>
            <a:r>
              <a:rPr lang="en-GB" sz="2400" dirty="0"/>
              <a:t/>
            </a:r>
            <a:br>
              <a:rPr lang="en-GB" sz="2400" dirty="0"/>
            </a:br>
            <a:r>
              <a:rPr lang="en-GB" sz="2400" dirty="0" smtClean="0"/>
              <a:t>Reading Activities – sound cards, key words, reading books </a:t>
            </a:r>
            <a:br>
              <a:rPr lang="en-GB" sz="2400" dirty="0" smtClean="0"/>
            </a:br>
            <a:r>
              <a:rPr lang="en-GB" sz="2400" dirty="0"/>
              <a:t/>
            </a:r>
            <a:br>
              <a:rPr lang="en-GB" sz="2400" dirty="0"/>
            </a:br>
            <a:r>
              <a:rPr lang="en-GB" sz="2400" dirty="0" smtClean="0"/>
              <a:t>Number Formation</a:t>
            </a:r>
            <a:endParaRPr lang="en-GB" sz="2400" dirty="0"/>
          </a:p>
        </p:txBody>
      </p:sp>
      <p:sp>
        <p:nvSpPr>
          <p:cNvPr id="3" name="Subtitle 2"/>
          <p:cNvSpPr>
            <a:spLocks noGrp="1"/>
          </p:cNvSpPr>
          <p:nvPr>
            <p:ph type="subTitle" idx="1"/>
          </p:nvPr>
        </p:nvSpPr>
        <p:spPr/>
        <p:txBody>
          <a:bodyPr/>
          <a:lstStyle/>
          <a:p>
            <a:r>
              <a:rPr lang="en-GB" dirty="0" smtClean="0"/>
              <a:t>Reception Home School Links </a:t>
            </a:r>
            <a:endParaRPr lang="en-GB" dirty="0"/>
          </a:p>
        </p:txBody>
      </p:sp>
    </p:spTree>
    <p:extLst>
      <p:ext uri="{BB962C8B-B14F-4D97-AF65-F5344CB8AC3E}">
        <p14:creationId xmlns:p14="http://schemas.microsoft.com/office/powerpoint/2010/main" val="311085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574" y="1070774"/>
            <a:ext cx="10572000" cy="2971051"/>
          </a:xfrm>
        </p:spPr>
        <p:txBody>
          <a:bodyPr/>
          <a:lstStyle/>
          <a:p>
            <a:r>
              <a:rPr lang="en-GB" sz="2400" dirty="0" smtClean="0"/>
              <a:t>The children will be given a blue book (reading record) a few weeks after starting Reception. This will contain lots of information including sounds to learn and information about the school challenge award.  </a:t>
            </a:r>
            <a:br>
              <a:rPr lang="en-GB" sz="2400" dirty="0" smtClean="0"/>
            </a:br>
            <a:r>
              <a:rPr lang="en-GB" sz="2400" dirty="0"/>
              <a:t/>
            </a:r>
            <a:br>
              <a:rPr lang="en-GB" sz="2400" dirty="0"/>
            </a:br>
            <a:r>
              <a:rPr lang="en-GB" sz="2400" dirty="0" smtClean="0"/>
              <a:t>The School Challenge Award is a set of activities the children will be able to complete both in and out of school. This will help the children develop lots of skills including resilience and team work. </a:t>
            </a:r>
            <a:br>
              <a:rPr lang="en-GB" sz="2400" dirty="0" smtClean="0"/>
            </a:br>
            <a:r>
              <a:rPr lang="en-GB" sz="2400" dirty="0"/>
              <a:t/>
            </a:r>
            <a:br>
              <a:rPr lang="en-GB" sz="2400" dirty="0"/>
            </a:br>
            <a:r>
              <a:rPr lang="en-GB" sz="2400" dirty="0" smtClean="0"/>
              <a:t>We will introduce these to the children throughout the year and share more information about how they can complete them. </a:t>
            </a:r>
            <a:endParaRPr lang="en-GB" sz="2400" dirty="0"/>
          </a:p>
        </p:txBody>
      </p:sp>
      <p:sp>
        <p:nvSpPr>
          <p:cNvPr id="3" name="Subtitle 2"/>
          <p:cNvSpPr>
            <a:spLocks noGrp="1"/>
          </p:cNvSpPr>
          <p:nvPr>
            <p:ph type="subTitle" idx="1"/>
          </p:nvPr>
        </p:nvSpPr>
        <p:spPr/>
        <p:txBody>
          <a:bodyPr/>
          <a:lstStyle/>
          <a:p>
            <a:r>
              <a:rPr lang="en-GB" dirty="0" smtClean="0"/>
              <a:t>Reading Book/ Challenge Award </a:t>
            </a:r>
            <a:endParaRPr lang="en-GB" dirty="0"/>
          </a:p>
        </p:txBody>
      </p:sp>
    </p:spTree>
    <p:extLst>
      <p:ext uri="{BB962C8B-B14F-4D97-AF65-F5344CB8AC3E}">
        <p14:creationId xmlns:p14="http://schemas.microsoft.com/office/powerpoint/2010/main" val="110291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201" y="1133918"/>
            <a:ext cx="10572000" cy="4146929"/>
          </a:xfrm>
        </p:spPr>
        <p:txBody>
          <a:bodyPr/>
          <a:lstStyle/>
          <a:p>
            <a:r>
              <a:rPr lang="en-GB" sz="2800" dirty="0" smtClean="0"/>
              <a:t>In Reception we spend a lot of time outdoors. Mrs Palmer and Mrs </a:t>
            </a:r>
            <a:r>
              <a:rPr lang="en-GB" sz="2800" dirty="0" err="1" smtClean="0"/>
              <a:t>Coull</a:t>
            </a:r>
            <a:r>
              <a:rPr lang="en-GB" sz="2800" dirty="0" smtClean="0"/>
              <a:t> are currently training to be qualified Forest School Practitioners. </a:t>
            </a:r>
            <a:br>
              <a:rPr lang="en-GB" sz="2800" dirty="0" smtClean="0"/>
            </a:br>
            <a:r>
              <a:rPr lang="en-GB" sz="2800" dirty="0" smtClean="0"/>
              <a:t>This means the children will be involved in lots of outdoor activities, building skills and learning about nature. </a:t>
            </a:r>
            <a:br>
              <a:rPr lang="en-GB" sz="2800" dirty="0" smtClean="0"/>
            </a:br>
            <a:r>
              <a:rPr lang="en-GB" sz="2800" dirty="0" smtClean="0"/>
              <a:t>The children will come home muddy but with a smile on their face! </a:t>
            </a:r>
            <a:br>
              <a:rPr lang="en-GB" sz="2800" dirty="0" smtClean="0"/>
            </a:br>
            <a:r>
              <a:rPr lang="en-GB" sz="2800" dirty="0" smtClean="0"/>
              <a:t>Please provide a named pair of wellies for the children to leave at school, we go outside in all weathers and wellies will allow the children to fully involve themselves. </a:t>
            </a:r>
            <a:br>
              <a:rPr lang="en-GB" sz="2800" dirty="0" smtClean="0"/>
            </a:br>
            <a:r>
              <a:rPr lang="en-GB" sz="2800" dirty="0" smtClean="0"/>
              <a:t>A suitable coat is essential too. </a:t>
            </a:r>
            <a:br>
              <a:rPr lang="en-GB" sz="2800" dirty="0" smtClean="0"/>
            </a:br>
            <a:endParaRPr lang="en-GB" sz="2800" dirty="0"/>
          </a:p>
        </p:txBody>
      </p:sp>
      <p:sp>
        <p:nvSpPr>
          <p:cNvPr id="3" name="Subtitle 2"/>
          <p:cNvSpPr>
            <a:spLocks noGrp="1"/>
          </p:cNvSpPr>
          <p:nvPr>
            <p:ph type="subTitle" idx="1"/>
          </p:nvPr>
        </p:nvSpPr>
        <p:spPr/>
        <p:txBody>
          <a:bodyPr/>
          <a:lstStyle/>
          <a:p>
            <a:r>
              <a:rPr lang="en-GB" dirty="0" smtClean="0"/>
              <a:t>Forest School and Welly Wednesday </a:t>
            </a:r>
            <a:endParaRPr lang="en-GB" dirty="0"/>
          </a:p>
        </p:txBody>
      </p:sp>
    </p:spTree>
    <p:extLst>
      <p:ext uri="{BB962C8B-B14F-4D97-AF65-F5344CB8AC3E}">
        <p14:creationId xmlns:p14="http://schemas.microsoft.com/office/powerpoint/2010/main" val="186258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97" y="788276"/>
            <a:ext cx="10572000" cy="4614041"/>
          </a:xfrm>
        </p:spPr>
        <p:txBody>
          <a:bodyPr/>
          <a:lstStyle/>
          <a:p>
            <a:r>
              <a:rPr lang="en-GB" sz="2800" dirty="0" smtClean="0"/>
              <a:t>If your child hurts themselves at school they will be helped by a trained member of staff. </a:t>
            </a:r>
            <a:br>
              <a:rPr lang="en-GB" sz="2800" dirty="0" smtClean="0"/>
            </a:br>
            <a:r>
              <a:rPr lang="en-GB" sz="2800" dirty="0"/>
              <a:t/>
            </a:r>
            <a:br>
              <a:rPr lang="en-GB" sz="2800" dirty="0"/>
            </a:br>
            <a:r>
              <a:rPr lang="en-GB" sz="2800" dirty="0" smtClean="0"/>
              <a:t>For small cuts and grazes that just require cleaning we will not issue a first aid slip. </a:t>
            </a:r>
            <a:br>
              <a:rPr lang="en-GB" sz="2800" dirty="0" smtClean="0"/>
            </a:br>
            <a:r>
              <a:rPr lang="en-GB" sz="2800" dirty="0"/>
              <a:t/>
            </a:r>
            <a:br>
              <a:rPr lang="en-GB" sz="2800" dirty="0"/>
            </a:br>
            <a:r>
              <a:rPr lang="en-GB" sz="2800" dirty="0" smtClean="0"/>
              <a:t>For injuries that require more help we will send a first aid slip home to explain what has happened and the treatment required. </a:t>
            </a:r>
            <a:br>
              <a:rPr lang="en-GB" sz="2800" dirty="0" smtClean="0"/>
            </a:br>
            <a:r>
              <a:rPr lang="en-GB" sz="2800" dirty="0"/>
              <a:t/>
            </a:r>
            <a:br>
              <a:rPr lang="en-GB" sz="2800" dirty="0"/>
            </a:br>
            <a:r>
              <a:rPr lang="en-GB" sz="2800" dirty="0" smtClean="0"/>
              <a:t/>
            </a:r>
            <a:br>
              <a:rPr lang="en-GB" sz="2800" dirty="0" smtClean="0"/>
            </a:br>
            <a:endParaRPr lang="en-GB" sz="2800" dirty="0"/>
          </a:p>
        </p:txBody>
      </p:sp>
      <p:sp>
        <p:nvSpPr>
          <p:cNvPr id="3" name="Subtitle 2"/>
          <p:cNvSpPr>
            <a:spLocks noGrp="1"/>
          </p:cNvSpPr>
          <p:nvPr>
            <p:ph type="subTitle" idx="1"/>
          </p:nvPr>
        </p:nvSpPr>
        <p:spPr/>
        <p:txBody>
          <a:bodyPr/>
          <a:lstStyle/>
          <a:p>
            <a:r>
              <a:rPr lang="en-GB" dirty="0" smtClean="0"/>
              <a:t>First Aid </a:t>
            </a:r>
            <a:endParaRPr lang="en-GB" dirty="0"/>
          </a:p>
        </p:txBody>
      </p:sp>
    </p:spTree>
    <p:extLst>
      <p:ext uri="{BB962C8B-B14F-4D97-AF65-F5344CB8AC3E}">
        <p14:creationId xmlns:p14="http://schemas.microsoft.com/office/powerpoint/2010/main" val="126886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We will share some of your child’s learning experiences on Tapestry and we really encourage you to comment and like the posts.</a:t>
            </a:r>
            <a:br>
              <a:rPr lang="en-GB" sz="2800" dirty="0" smtClean="0"/>
            </a:br>
            <a:r>
              <a:rPr lang="en-GB" sz="2800" dirty="0" smtClean="0"/>
              <a:t> </a:t>
            </a:r>
            <a:br>
              <a:rPr lang="en-GB" sz="2800" dirty="0" smtClean="0"/>
            </a:br>
            <a:r>
              <a:rPr lang="en-GB" sz="2800" dirty="0" smtClean="0"/>
              <a:t>Please add your own observations, days out and learning experiences from home. </a:t>
            </a:r>
            <a:br>
              <a:rPr lang="en-GB" sz="2800" dirty="0" smtClean="0"/>
            </a:br>
            <a:r>
              <a:rPr lang="en-GB" sz="2800" dirty="0"/>
              <a:t/>
            </a:r>
            <a:br>
              <a:rPr lang="en-GB" sz="2800" dirty="0"/>
            </a:br>
            <a:r>
              <a:rPr lang="en-GB" sz="2800" dirty="0" smtClean="0"/>
              <a:t>We love to see what the children get up to outside of school. </a:t>
            </a:r>
            <a:endParaRPr lang="en-GB" sz="2800" dirty="0"/>
          </a:p>
        </p:txBody>
      </p:sp>
      <p:sp>
        <p:nvSpPr>
          <p:cNvPr id="3" name="Subtitle 2"/>
          <p:cNvSpPr>
            <a:spLocks noGrp="1"/>
          </p:cNvSpPr>
          <p:nvPr>
            <p:ph type="subTitle" idx="1"/>
          </p:nvPr>
        </p:nvSpPr>
        <p:spPr/>
        <p:txBody>
          <a:bodyPr/>
          <a:lstStyle/>
          <a:p>
            <a:r>
              <a:rPr lang="en-GB" dirty="0" smtClean="0"/>
              <a:t>	Tapestry </a:t>
            </a:r>
            <a:endParaRPr lang="en-GB" dirty="0"/>
          </a:p>
        </p:txBody>
      </p:sp>
    </p:spTree>
    <p:extLst>
      <p:ext uri="{BB962C8B-B14F-4D97-AF65-F5344CB8AC3E}">
        <p14:creationId xmlns:p14="http://schemas.microsoft.com/office/powerpoint/2010/main" val="39478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773" y="2309796"/>
            <a:ext cx="10572000" cy="2971051"/>
          </a:xfrm>
        </p:spPr>
        <p:txBody>
          <a:bodyPr/>
          <a:lstStyle/>
          <a:p>
            <a:r>
              <a:rPr lang="en-GB" altLang="en-US" sz="2400" dirty="0"/>
              <a:t>Encourage your child to use a knife and fork at home to cut and eat their </a:t>
            </a:r>
            <a:r>
              <a:rPr lang="en-GB" altLang="en-US" sz="2400" dirty="0" smtClean="0"/>
              <a:t>food</a:t>
            </a:r>
            <a:br>
              <a:rPr lang="en-GB" altLang="en-US" sz="2400" dirty="0" smtClean="0"/>
            </a:br>
            <a:r>
              <a:rPr lang="en-GB" altLang="en-US" sz="2400" dirty="0"/>
              <a:t/>
            </a:r>
            <a:br>
              <a:rPr lang="en-GB" altLang="en-US" sz="2400" dirty="0"/>
            </a:br>
            <a:r>
              <a:rPr lang="en-GB" altLang="en-US" sz="2400" dirty="0"/>
              <a:t>Children will be required to undress/dress for PE </a:t>
            </a:r>
            <a:r>
              <a:rPr lang="en-GB" altLang="en-US" sz="2400" dirty="0" smtClean="0"/>
              <a:t>independently – please practise this regularly </a:t>
            </a:r>
            <a:br>
              <a:rPr lang="en-GB" altLang="en-US" sz="2400" dirty="0" smtClean="0"/>
            </a:br>
            <a:r>
              <a:rPr lang="en-GB" altLang="en-US" sz="2400" dirty="0"/>
              <a:t/>
            </a:r>
            <a:br>
              <a:rPr lang="en-GB" altLang="en-US" sz="2400" dirty="0"/>
            </a:br>
            <a:r>
              <a:rPr lang="en-GB" altLang="en-US" sz="2400" dirty="0"/>
              <a:t>Coats – put on and zip </a:t>
            </a:r>
            <a:r>
              <a:rPr lang="en-GB" altLang="en-US" sz="2400" dirty="0" smtClean="0"/>
              <a:t>up independently </a:t>
            </a:r>
            <a:br>
              <a:rPr lang="en-GB" altLang="en-US" sz="2400" dirty="0" smtClean="0"/>
            </a:br>
            <a:r>
              <a:rPr lang="en-GB" altLang="en-US" sz="2400" dirty="0"/>
              <a:t/>
            </a:r>
            <a:br>
              <a:rPr lang="en-GB" altLang="en-US" sz="2400" dirty="0"/>
            </a:br>
            <a:r>
              <a:rPr lang="en-GB" altLang="en-US" sz="2400" dirty="0"/>
              <a:t>Start to take responsibly for their own </a:t>
            </a:r>
            <a:r>
              <a:rPr lang="en-GB" altLang="en-US" sz="2400" dirty="0" smtClean="0"/>
              <a:t>belongings – add a keyring to their reading folder to help them identify it</a:t>
            </a:r>
            <a:r>
              <a:rPr lang="en-GB" altLang="en-US" dirty="0"/>
              <a:t/>
            </a:r>
            <a:br>
              <a:rPr lang="en-GB" altLang="en-US" dirty="0"/>
            </a:br>
            <a:endParaRPr lang="en-GB" dirty="0"/>
          </a:p>
        </p:txBody>
      </p:sp>
      <p:sp>
        <p:nvSpPr>
          <p:cNvPr id="3" name="Subtitle 2"/>
          <p:cNvSpPr>
            <a:spLocks noGrp="1"/>
          </p:cNvSpPr>
          <p:nvPr>
            <p:ph type="subTitle" idx="1"/>
          </p:nvPr>
        </p:nvSpPr>
        <p:spPr/>
        <p:txBody>
          <a:bodyPr/>
          <a:lstStyle/>
          <a:p>
            <a:r>
              <a:rPr lang="en-GB" dirty="0" smtClean="0"/>
              <a:t>How can I prepare my child for school? </a:t>
            </a:r>
            <a:endParaRPr lang="en-GB" dirty="0"/>
          </a:p>
        </p:txBody>
      </p:sp>
    </p:spTree>
    <p:extLst>
      <p:ext uri="{BB962C8B-B14F-4D97-AF65-F5344CB8AC3E}">
        <p14:creationId xmlns:p14="http://schemas.microsoft.com/office/powerpoint/2010/main" val="107015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773" y="4449325"/>
            <a:ext cx="10572000" cy="2532992"/>
          </a:xfrm>
        </p:spPr>
        <p:txBody>
          <a:bodyPr/>
          <a:lstStyle/>
          <a:p>
            <a:r>
              <a:rPr lang="en-GB" altLang="en-US" sz="1800" dirty="0" smtClean="0"/>
              <a:t>On the first day please encourage your child to line up (social distance if in place) behind the chairs on the yard with the class numbers displayed. Unfortunately due to current guidelines parents will not be able to come in to the school building. Staff will be on hand to support your children, a quick goodbye is recommended and we will be able to settle the children quickly. </a:t>
            </a:r>
            <a:br>
              <a:rPr lang="en-GB" altLang="en-US" sz="1800" dirty="0" smtClean="0"/>
            </a:br>
            <a:r>
              <a:rPr lang="en-GB" altLang="en-US" sz="1800" dirty="0"/>
              <a:t/>
            </a:r>
            <a:br>
              <a:rPr lang="en-GB" altLang="en-US" sz="1800" dirty="0"/>
            </a:br>
            <a:r>
              <a:rPr lang="en-GB" altLang="en-US" sz="1800" dirty="0" smtClean="0"/>
              <a:t>Please ensure your child has: </a:t>
            </a:r>
            <a:br>
              <a:rPr lang="en-GB" altLang="en-US" sz="1800" dirty="0" smtClean="0"/>
            </a:br>
            <a:r>
              <a:rPr lang="en-GB" altLang="en-US" sz="1800" dirty="0" smtClean="0"/>
              <a:t>Wellies (Named) </a:t>
            </a:r>
            <a:br>
              <a:rPr lang="en-GB" altLang="en-US" sz="1800" dirty="0" smtClean="0"/>
            </a:br>
            <a:r>
              <a:rPr lang="en-GB" altLang="en-US" sz="1800" dirty="0" smtClean="0"/>
              <a:t>Suitable outdoor coat </a:t>
            </a:r>
            <a:br>
              <a:rPr lang="en-GB" altLang="en-US" sz="1800" dirty="0" smtClean="0"/>
            </a:br>
            <a:r>
              <a:rPr lang="en-GB" altLang="en-US" sz="1800" dirty="0" smtClean="0"/>
              <a:t>Reading folder with a keyring to help the children identify it</a:t>
            </a:r>
            <a:br>
              <a:rPr lang="en-GB" altLang="en-US" sz="1800" dirty="0" smtClean="0"/>
            </a:br>
            <a:r>
              <a:rPr lang="en-GB" altLang="en-US" sz="1800" dirty="0" smtClean="0"/>
              <a:t>PE Kit – all items named, PE kits will remain in school until half term </a:t>
            </a:r>
            <a:br>
              <a:rPr lang="en-GB" altLang="en-US" sz="1800" dirty="0" smtClean="0"/>
            </a:br>
            <a:r>
              <a:rPr lang="en-GB" altLang="en-US" sz="1800" dirty="0"/>
              <a:t/>
            </a:r>
            <a:br>
              <a:rPr lang="en-GB" altLang="en-US" sz="1800" dirty="0"/>
            </a:br>
            <a:r>
              <a:rPr lang="en-GB" altLang="en-US" sz="1800" dirty="0" smtClean="0"/>
              <a:t>Any prescribed medication (inhaler </a:t>
            </a:r>
            <a:r>
              <a:rPr lang="en-GB" altLang="en-US" sz="1800" dirty="0" err="1" smtClean="0"/>
              <a:t>etc</a:t>
            </a:r>
            <a:r>
              <a:rPr lang="en-GB" altLang="en-US" sz="1800" dirty="0" smtClean="0"/>
              <a:t> and completed medical forms) </a:t>
            </a:r>
            <a:br>
              <a:rPr lang="en-GB" altLang="en-US" sz="1800" dirty="0" smtClean="0"/>
            </a:br>
            <a:r>
              <a:rPr lang="en-GB" altLang="en-US" sz="1800" dirty="0"/>
              <a:t/>
            </a:r>
            <a:br>
              <a:rPr lang="en-GB" altLang="en-US" sz="1800" dirty="0"/>
            </a:br>
            <a:r>
              <a:rPr lang="en-GB" altLang="en-US" sz="1800" dirty="0" smtClean="0"/>
              <a:t/>
            </a:r>
            <a:br>
              <a:rPr lang="en-GB" altLang="en-US" sz="1800" dirty="0" smtClean="0"/>
            </a:br>
            <a:r>
              <a:rPr lang="en-GB" altLang="en-US" sz="1800" dirty="0" smtClean="0"/>
              <a:t/>
            </a:r>
            <a:br>
              <a:rPr lang="en-GB" altLang="en-US" sz="1800" dirty="0" smtClean="0"/>
            </a:br>
            <a:r>
              <a:rPr lang="en-GB" altLang="en-US" sz="1800" dirty="0" smtClean="0"/>
              <a:t> </a:t>
            </a:r>
            <a:br>
              <a:rPr lang="en-GB" altLang="en-US" sz="1800" dirty="0" smtClean="0"/>
            </a:br>
            <a:r>
              <a:rPr lang="en-GB" altLang="en-US" sz="1800" dirty="0"/>
              <a:t/>
            </a:r>
            <a:br>
              <a:rPr lang="en-GB" altLang="en-US" sz="1800" dirty="0"/>
            </a:br>
            <a:r>
              <a:rPr lang="en-GB" altLang="en-US" sz="1800" dirty="0" smtClean="0"/>
              <a:t/>
            </a:r>
            <a:br>
              <a:rPr lang="en-GB" altLang="en-US" sz="1800" dirty="0" smtClean="0"/>
            </a:br>
            <a:r>
              <a:rPr lang="en-GB" altLang="en-US" dirty="0"/>
              <a:t/>
            </a:r>
            <a:br>
              <a:rPr lang="en-GB" altLang="en-US" dirty="0"/>
            </a:br>
            <a:endParaRPr lang="en-GB" dirty="0"/>
          </a:p>
        </p:txBody>
      </p:sp>
      <p:sp>
        <p:nvSpPr>
          <p:cNvPr id="3" name="Subtitle 2"/>
          <p:cNvSpPr>
            <a:spLocks noGrp="1"/>
          </p:cNvSpPr>
          <p:nvPr>
            <p:ph type="subTitle" idx="1"/>
          </p:nvPr>
        </p:nvSpPr>
        <p:spPr/>
        <p:txBody>
          <a:bodyPr/>
          <a:lstStyle/>
          <a:p>
            <a:r>
              <a:rPr lang="en-GB" dirty="0" smtClean="0"/>
              <a:t>Final Checklist!</a:t>
            </a:r>
            <a:endParaRPr lang="en-GB" dirty="0"/>
          </a:p>
        </p:txBody>
      </p:sp>
    </p:spTree>
    <p:extLst>
      <p:ext uri="{BB962C8B-B14F-4D97-AF65-F5344CB8AC3E}">
        <p14:creationId xmlns:p14="http://schemas.microsoft.com/office/powerpoint/2010/main" val="388237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767255"/>
            <a:ext cx="10572000" cy="3652943"/>
          </a:xfrm>
        </p:spPr>
        <p:txBody>
          <a:bodyPr/>
          <a:lstStyle/>
          <a:p>
            <a:r>
              <a:rPr lang="en-GB" altLang="en-US" sz="2000" dirty="0"/>
              <a:t>When we look at a building, we only see the structure from the ground level up. We do not </a:t>
            </a:r>
            <a:r>
              <a:rPr lang="en-GB" altLang="en-US" sz="2000" dirty="0" smtClean="0"/>
              <a:t>see </a:t>
            </a:r>
            <a:r>
              <a:rPr lang="en-GB" altLang="en-US" sz="2000" dirty="0"/>
              <a:t>the foundations, the important parts that enable the building to function. This essential part of the building is hidden from view – but if the foundations are NOT there or are badly built, the building itself will crack and collapse.</a:t>
            </a:r>
            <a:br>
              <a:rPr lang="en-GB" altLang="en-US" sz="2000" dirty="0"/>
            </a:br>
            <a:r>
              <a:rPr lang="en-GB" altLang="en-US" sz="2000" dirty="0"/>
              <a:t>So it is with the education in early childhood. The early years are not a ‘holding period’ until the really important education begins.</a:t>
            </a:r>
            <a:br>
              <a:rPr lang="en-GB" altLang="en-US" sz="2000" dirty="0"/>
            </a:br>
            <a:r>
              <a:rPr lang="en-GB" altLang="en-US" sz="2000" dirty="0"/>
              <a:t>Early years lays the foundations for all future learning.</a:t>
            </a:r>
            <a:br>
              <a:rPr lang="en-GB" altLang="en-US" sz="2000" dirty="0"/>
            </a:br>
            <a:r>
              <a:rPr lang="en-GB" altLang="en-US" sz="2000" dirty="0"/>
              <a:t>                                                   </a:t>
            </a:r>
            <a:br>
              <a:rPr lang="en-GB" altLang="en-US" sz="2000" dirty="0"/>
            </a:br>
            <a:r>
              <a:rPr lang="en-GB" altLang="en-US" sz="2000" dirty="0"/>
              <a:t> (Max de Boo – ASE)</a:t>
            </a:r>
            <a:endParaRPr lang="en-GB" sz="2000" dirty="0"/>
          </a:p>
        </p:txBody>
      </p:sp>
    </p:spTree>
    <p:extLst>
      <p:ext uri="{BB962C8B-B14F-4D97-AF65-F5344CB8AC3E}">
        <p14:creationId xmlns:p14="http://schemas.microsoft.com/office/powerpoint/2010/main" val="120114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336331"/>
            <a:ext cx="10572000" cy="4487917"/>
          </a:xfrm>
        </p:spPr>
        <p:txBody>
          <a:bodyPr/>
          <a:lstStyle/>
          <a:p>
            <a:r>
              <a:rPr lang="en-GB" sz="3200" dirty="0" smtClean="0"/>
              <a:t>Welcome! We can’t wait to meet you all. As you can understand, circumstances are different to what they would normally be for the children starting in Reception. Currently, we do not have a start date or information about the procedures for the new school year. We will however, keep you updated as soon as we have any further information or government guidance. </a:t>
            </a:r>
            <a:endParaRPr lang="en-GB" sz="3200" dirty="0"/>
          </a:p>
        </p:txBody>
      </p:sp>
    </p:spTree>
    <p:extLst>
      <p:ext uri="{BB962C8B-B14F-4D97-AF65-F5344CB8AC3E}">
        <p14:creationId xmlns:p14="http://schemas.microsoft.com/office/powerpoint/2010/main" val="2626113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 the Team! </a:t>
            </a:r>
            <a:endParaRPr lang="en-GB" dirty="0"/>
          </a:p>
        </p:txBody>
      </p:sp>
      <p:pic>
        <p:nvPicPr>
          <p:cNvPr id="7" name="Picture 6"/>
          <p:cNvPicPr>
            <a:picLocks noChangeAspect="1"/>
          </p:cNvPicPr>
          <p:nvPr/>
        </p:nvPicPr>
        <p:blipFill>
          <a:blip r:embed="rId2"/>
          <a:stretch>
            <a:fillRect/>
          </a:stretch>
        </p:blipFill>
        <p:spPr>
          <a:xfrm>
            <a:off x="611064" y="3581288"/>
            <a:ext cx="3614095" cy="2140321"/>
          </a:xfrm>
          <a:prstGeom prst="rect">
            <a:avLst/>
          </a:prstGeom>
        </p:spPr>
      </p:pic>
      <p:sp>
        <p:nvSpPr>
          <p:cNvPr id="8" name="TextBox 7"/>
          <p:cNvSpPr txBox="1"/>
          <p:nvPr/>
        </p:nvSpPr>
        <p:spPr>
          <a:xfrm>
            <a:off x="1094540" y="2837793"/>
            <a:ext cx="2878370" cy="369332"/>
          </a:xfrm>
          <a:prstGeom prst="rect">
            <a:avLst/>
          </a:prstGeom>
          <a:noFill/>
        </p:spPr>
        <p:txBody>
          <a:bodyPr wrap="square" rtlCol="0">
            <a:spAutoFit/>
          </a:bodyPr>
          <a:lstStyle/>
          <a:p>
            <a:r>
              <a:rPr lang="en-GB" dirty="0" smtClean="0"/>
              <a:t>Mrs Palmer – Class 2 </a:t>
            </a:r>
            <a:endParaRPr lang="en-GB" dirty="0"/>
          </a:p>
        </p:txBody>
      </p:sp>
      <p:pic>
        <p:nvPicPr>
          <p:cNvPr id="9" name="Picture 8"/>
          <p:cNvPicPr>
            <a:picLocks noChangeAspect="1"/>
          </p:cNvPicPr>
          <p:nvPr/>
        </p:nvPicPr>
        <p:blipFill>
          <a:blip r:embed="rId3"/>
          <a:stretch>
            <a:fillRect/>
          </a:stretch>
        </p:blipFill>
        <p:spPr>
          <a:xfrm>
            <a:off x="5161549" y="2010072"/>
            <a:ext cx="2356209" cy="3142431"/>
          </a:xfrm>
          <a:prstGeom prst="rect">
            <a:avLst/>
          </a:prstGeom>
        </p:spPr>
      </p:pic>
      <p:sp>
        <p:nvSpPr>
          <p:cNvPr id="10" name="TextBox 9"/>
          <p:cNvSpPr txBox="1"/>
          <p:nvPr/>
        </p:nvSpPr>
        <p:spPr>
          <a:xfrm>
            <a:off x="5161549" y="5375605"/>
            <a:ext cx="2878370" cy="369332"/>
          </a:xfrm>
          <a:prstGeom prst="rect">
            <a:avLst/>
          </a:prstGeom>
          <a:noFill/>
        </p:spPr>
        <p:txBody>
          <a:bodyPr wrap="square" rtlCol="0">
            <a:spAutoFit/>
          </a:bodyPr>
          <a:lstStyle/>
          <a:p>
            <a:r>
              <a:rPr lang="en-GB" dirty="0" smtClean="0"/>
              <a:t>Mrs </a:t>
            </a:r>
            <a:r>
              <a:rPr lang="en-GB" dirty="0" err="1" smtClean="0"/>
              <a:t>Coull</a:t>
            </a:r>
            <a:r>
              <a:rPr lang="en-GB" dirty="0" smtClean="0"/>
              <a:t> – Class 2 </a:t>
            </a:r>
            <a:endParaRPr lang="en-GB" dirty="0"/>
          </a:p>
        </p:txBody>
      </p:sp>
      <p:pic>
        <p:nvPicPr>
          <p:cNvPr id="11" name="Picture 10"/>
          <p:cNvPicPr>
            <a:picLocks noChangeAspect="1"/>
          </p:cNvPicPr>
          <p:nvPr/>
        </p:nvPicPr>
        <p:blipFill>
          <a:blip r:embed="rId4"/>
          <a:stretch>
            <a:fillRect/>
          </a:stretch>
        </p:blipFill>
        <p:spPr>
          <a:xfrm>
            <a:off x="9223200" y="2506099"/>
            <a:ext cx="2158798" cy="3816180"/>
          </a:xfrm>
          <a:prstGeom prst="rect">
            <a:avLst/>
          </a:prstGeom>
        </p:spPr>
      </p:pic>
      <p:sp>
        <p:nvSpPr>
          <p:cNvPr id="12" name="TextBox 11"/>
          <p:cNvSpPr txBox="1"/>
          <p:nvPr/>
        </p:nvSpPr>
        <p:spPr>
          <a:xfrm>
            <a:off x="9081513" y="1931778"/>
            <a:ext cx="2878370" cy="369332"/>
          </a:xfrm>
          <a:prstGeom prst="rect">
            <a:avLst/>
          </a:prstGeom>
          <a:noFill/>
        </p:spPr>
        <p:txBody>
          <a:bodyPr wrap="square" rtlCol="0">
            <a:spAutoFit/>
          </a:bodyPr>
          <a:lstStyle/>
          <a:p>
            <a:r>
              <a:rPr lang="en-GB" dirty="0" smtClean="0"/>
              <a:t>Mrs Boxshall – Class 3 </a:t>
            </a:r>
            <a:endParaRPr lang="en-GB" dirty="0"/>
          </a:p>
        </p:txBody>
      </p:sp>
    </p:spTree>
    <p:extLst>
      <p:ext uri="{BB962C8B-B14F-4D97-AF65-F5344CB8AC3E}">
        <p14:creationId xmlns:p14="http://schemas.microsoft.com/office/powerpoint/2010/main" val="3302689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smtClean="0"/>
              <a:t/>
            </a:r>
            <a:br>
              <a:rPr lang="en-GB" sz="2400" dirty="0" smtClean="0"/>
            </a:br>
            <a:r>
              <a:rPr lang="en-GB" sz="2400" dirty="0" smtClean="0"/>
              <a:t>Our School Day: </a:t>
            </a:r>
            <a:br>
              <a:rPr lang="en-GB" sz="2400" dirty="0" smtClean="0"/>
            </a:br>
            <a:r>
              <a:rPr lang="en-GB" sz="2400" dirty="0" smtClean="0"/>
              <a:t>Starter activity – handwriting, number formation, </a:t>
            </a:r>
            <a:r>
              <a:rPr lang="en-GB" sz="2400" dirty="0" err="1" smtClean="0"/>
              <a:t>GoNoodle</a:t>
            </a:r>
            <a:r>
              <a:rPr lang="en-GB" sz="2400" dirty="0" smtClean="0"/>
              <a:t>, fine motor activities </a:t>
            </a:r>
            <a:br>
              <a:rPr lang="en-GB" sz="2400" dirty="0" smtClean="0"/>
            </a:br>
            <a:r>
              <a:rPr lang="en-GB" sz="2400" dirty="0" smtClean="0"/>
              <a:t>Read Write </a:t>
            </a:r>
            <a:r>
              <a:rPr lang="en-GB" sz="2400" dirty="0" err="1" smtClean="0"/>
              <a:t>Inc</a:t>
            </a:r>
            <a:r>
              <a:rPr lang="en-GB" sz="2400" dirty="0" smtClean="0"/>
              <a:t> Phonics Session </a:t>
            </a:r>
            <a:br>
              <a:rPr lang="en-GB" sz="2400" dirty="0" smtClean="0"/>
            </a:br>
            <a:r>
              <a:rPr lang="en-GB" sz="2400" dirty="0" smtClean="0"/>
              <a:t>Snack Time &amp; Break</a:t>
            </a:r>
            <a:br>
              <a:rPr lang="en-GB" sz="2400" dirty="0" smtClean="0"/>
            </a:br>
            <a:r>
              <a:rPr lang="en-GB" sz="2400" dirty="0" smtClean="0"/>
              <a:t>Maths and English session with independent group work activities </a:t>
            </a:r>
            <a:br>
              <a:rPr lang="en-GB" sz="2400" dirty="0" smtClean="0"/>
            </a:br>
            <a:r>
              <a:rPr lang="en-GB" sz="2400" dirty="0" smtClean="0"/>
              <a:t>Lunch </a:t>
            </a:r>
            <a:br>
              <a:rPr lang="en-GB" sz="2400" dirty="0" smtClean="0"/>
            </a:br>
            <a:r>
              <a:rPr lang="en-GB" sz="2400" dirty="0" smtClean="0"/>
              <a:t>Topic Activities</a:t>
            </a:r>
            <a:r>
              <a:rPr lang="en-GB" sz="2400" dirty="0"/>
              <a:t> </a:t>
            </a:r>
            <a:r>
              <a:rPr lang="en-GB" sz="2400" dirty="0" smtClean="0"/>
              <a:t>– (understanding the world, art, outdoor learning, music, PE, PSHE) </a:t>
            </a:r>
            <a:r>
              <a:rPr lang="en-GB" sz="1800" dirty="0" smtClean="0"/>
              <a:t/>
            </a:r>
            <a:br>
              <a:rPr lang="en-GB" sz="1800" dirty="0" smtClean="0"/>
            </a:br>
            <a:endParaRPr lang="en-GB" sz="1800" dirty="0"/>
          </a:p>
        </p:txBody>
      </p:sp>
      <p:sp>
        <p:nvSpPr>
          <p:cNvPr id="3" name="Subtitle 2"/>
          <p:cNvSpPr>
            <a:spLocks noGrp="1"/>
          </p:cNvSpPr>
          <p:nvPr>
            <p:ph type="subTitle" idx="1"/>
          </p:nvPr>
        </p:nvSpPr>
        <p:spPr/>
        <p:txBody>
          <a:bodyPr/>
          <a:lstStyle/>
          <a:p>
            <a:r>
              <a:rPr lang="en-GB" dirty="0" smtClean="0"/>
              <a:t>Our School Day </a:t>
            </a:r>
            <a:endParaRPr lang="en-GB" dirty="0"/>
          </a:p>
        </p:txBody>
      </p:sp>
    </p:spTree>
    <p:extLst>
      <p:ext uri="{BB962C8B-B14F-4D97-AF65-F5344CB8AC3E}">
        <p14:creationId xmlns:p14="http://schemas.microsoft.com/office/powerpoint/2010/main" val="235507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smtClean="0"/>
              <a:t>The EYFS Curriculum is organised into 7 areas of learning. </a:t>
            </a:r>
            <a:br>
              <a:rPr lang="en-GB" sz="2400" dirty="0" smtClean="0"/>
            </a:br>
            <a:r>
              <a:rPr lang="en-GB" sz="2400" dirty="0" smtClean="0"/>
              <a:t>The three prime areas are: </a:t>
            </a:r>
            <a:br>
              <a:rPr lang="en-GB" sz="2400" dirty="0" smtClean="0"/>
            </a:br>
            <a:r>
              <a:rPr lang="en-GB" sz="2400" dirty="0" smtClean="0"/>
              <a:t>Language and Communication</a:t>
            </a:r>
            <a:br>
              <a:rPr lang="en-GB" sz="2400" dirty="0" smtClean="0"/>
            </a:br>
            <a:r>
              <a:rPr lang="en-GB" sz="2400" dirty="0" smtClean="0"/>
              <a:t>Personal, social and emotional development</a:t>
            </a:r>
            <a:br>
              <a:rPr lang="en-GB" sz="2400" dirty="0" smtClean="0"/>
            </a:br>
            <a:r>
              <a:rPr lang="en-GB" sz="2400" dirty="0" smtClean="0"/>
              <a:t>Physical Development </a:t>
            </a:r>
            <a:br>
              <a:rPr lang="en-GB" sz="2400" dirty="0" smtClean="0"/>
            </a:br>
            <a:r>
              <a:rPr lang="en-GB" sz="2400" dirty="0"/>
              <a:t/>
            </a:r>
            <a:br>
              <a:rPr lang="en-GB" sz="2400" dirty="0"/>
            </a:br>
            <a:r>
              <a:rPr lang="en-GB" sz="2400" dirty="0" smtClean="0"/>
              <a:t>We also focus on the other areas including:</a:t>
            </a:r>
            <a:br>
              <a:rPr lang="en-GB" sz="2400" dirty="0" smtClean="0"/>
            </a:br>
            <a:r>
              <a:rPr lang="en-GB" sz="2400" dirty="0" smtClean="0"/>
              <a:t>Literacy </a:t>
            </a:r>
            <a:br>
              <a:rPr lang="en-GB" sz="2400" dirty="0" smtClean="0"/>
            </a:br>
            <a:r>
              <a:rPr lang="en-GB" sz="2400" dirty="0" smtClean="0"/>
              <a:t>Numeracy </a:t>
            </a:r>
            <a:br>
              <a:rPr lang="en-GB" sz="2400" dirty="0" smtClean="0"/>
            </a:br>
            <a:r>
              <a:rPr lang="en-GB" sz="2400" dirty="0" smtClean="0"/>
              <a:t>Understanding of the World</a:t>
            </a:r>
            <a:br>
              <a:rPr lang="en-GB" sz="2400" dirty="0" smtClean="0"/>
            </a:br>
            <a:r>
              <a:rPr lang="en-GB" sz="2400" dirty="0" smtClean="0"/>
              <a:t>Expressive Arts and Design </a:t>
            </a:r>
            <a:endParaRPr lang="en-GB" sz="2400" dirty="0"/>
          </a:p>
        </p:txBody>
      </p:sp>
      <p:sp>
        <p:nvSpPr>
          <p:cNvPr id="3" name="Subtitle 2"/>
          <p:cNvSpPr>
            <a:spLocks noGrp="1"/>
          </p:cNvSpPr>
          <p:nvPr>
            <p:ph type="subTitle" idx="1"/>
          </p:nvPr>
        </p:nvSpPr>
        <p:spPr/>
        <p:txBody>
          <a:bodyPr/>
          <a:lstStyle/>
          <a:p>
            <a:r>
              <a:rPr lang="en-GB" dirty="0" smtClean="0"/>
              <a:t>Statutory Framework for the Early Years Foundation Stage </a:t>
            </a:r>
            <a:endParaRPr lang="en-GB" dirty="0"/>
          </a:p>
        </p:txBody>
      </p:sp>
    </p:spTree>
    <p:extLst>
      <p:ext uri="{BB962C8B-B14F-4D97-AF65-F5344CB8AC3E}">
        <p14:creationId xmlns:p14="http://schemas.microsoft.com/office/powerpoint/2010/main" val="210657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872359"/>
            <a:ext cx="10572000" cy="3547839"/>
          </a:xfrm>
        </p:spPr>
        <p:txBody>
          <a:bodyPr/>
          <a:lstStyle/>
          <a:p>
            <a:r>
              <a:rPr lang="en-GB" sz="2400" dirty="0" smtClean="0"/>
              <a:t>Reading Folder (please keep all flashcards and reading books in there each day)</a:t>
            </a:r>
            <a:br>
              <a:rPr lang="en-GB" sz="2400" dirty="0" smtClean="0"/>
            </a:br>
            <a:r>
              <a:rPr lang="en-GB" sz="2400" dirty="0" smtClean="0"/>
              <a:t>Water bottle (clearly named)</a:t>
            </a:r>
            <a:br>
              <a:rPr lang="en-GB" sz="2400" dirty="0" smtClean="0"/>
            </a:br>
            <a:r>
              <a:rPr lang="en-GB" sz="2400" dirty="0" smtClean="0"/>
              <a:t>PE Kit – (see uniform policy but they do not require any sandshoes for the first term, please name all items) </a:t>
            </a:r>
            <a:br>
              <a:rPr lang="en-GB" sz="2400" dirty="0" smtClean="0"/>
            </a:br>
            <a:r>
              <a:rPr lang="en-GB" sz="2400" dirty="0" smtClean="0"/>
              <a:t>Suitable outdoor clothing – we do go out in any weather so please make sure your child is suitably prepared </a:t>
            </a:r>
            <a:r>
              <a:rPr lang="en-GB" sz="2000" dirty="0" smtClean="0"/>
              <a:t/>
            </a:r>
            <a:br>
              <a:rPr lang="en-GB" sz="2000" dirty="0" smtClean="0"/>
            </a:br>
            <a:r>
              <a:rPr lang="en-GB" sz="2000" dirty="0" smtClean="0"/>
              <a:t/>
            </a:r>
            <a:br>
              <a:rPr lang="en-GB" sz="2000" dirty="0" smtClean="0"/>
            </a:br>
            <a:r>
              <a:rPr lang="en-GB" sz="2000" dirty="0" smtClean="0"/>
              <a:t>Please name ALL of your children’s items, it is really difficult to keep track of belongings if they are not named. </a:t>
            </a:r>
            <a:endParaRPr lang="en-GB" sz="3200" dirty="0"/>
          </a:p>
        </p:txBody>
      </p:sp>
      <p:sp>
        <p:nvSpPr>
          <p:cNvPr id="3" name="Subtitle 2"/>
          <p:cNvSpPr>
            <a:spLocks noGrp="1"/>
          </p:cNvSpPr>
          <p:nvPr>
            <p:ph type="subTitle" idx="1"/>
          </p:nvPr>
        </p:nvSpPr>
        <p:spPr/>
        <p:txBody>
          <a:bodyPr/>
          <a:lstStyle/>
          <a:p>
            <a:r>
              <a:rPr lang="en-GB" dirty="0" smtClean="0"/>
              <a:t>What do the children need for school each day? </a:t>
            </a:r>
            <a:endParaRPr lang="en-GB" dirty="0"/>
          </a:p>
        </p:txBody>
      </p:sp>
    </p:spTree>
    <p:extLst>
      <p:ext uri="{BB962C8B-B14F-4D97-AF65-F5344CB8AC3E}">
        <p14:creationId xmlns:p14="http://schemas.microsoft.com/office/powerpoint/2010/main" val="373749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995684"/>
            <a:ext cx="10572000" cy="2971051"/>
          </a:xfrm>
        </p:spPr>
        <p:txBody>
          <a:bodyPr/>
          <a:lstStyle/>
          <a:p>
            <a:pPr>
              <a:lnSpc>
                <a:spcPct val="80000"/>
              </a:lnSpc>
            </a:pPr>
            <a:r>
              <a:rPr lang="en-GB" altLang="en-US" sz="2800" dirty="0"/>
              <a:t>Initially, children can change from hot school dinners to packed lunches.</a:t>
            </a:r>
            <a:br>
              <a:rPr lang="en-GB" altLang="en-US" sz="2800" dirty="0"/>
            </a:br>
            <a:r>
              <a:rPr lang="en-GB" altLang="en-US" sz="2800" dirty="0"/>
              <a:t/>
            </a:r>
            <a:br>
              <a:rPr lang="en-GB" altLang="en-US" sz="2800" dirty="0"/>
            </a:br>
            <a:r>
              <a:rPr lang="en-GB" altLang="en-US" sz="2800" dirty="0" smtClean="0"/>
              <a:t>Children are initially served the same hot meal, this is to encourage the children to try new things.</a:t>
            </a:r>
            <a:br>
              <a:rPr lang="en-GB" altLang="en-US" sz="2800" dirty="0" smtClean="0"/>
            </a:br>
            <a:r>
              <a:rPr lang="en-GB" altLang="en-US" sz="2800" dirty="0"/>
              <a:t/>
            </a:r>
            <a:br>
              <a:rPr lang="en-GB" altLang="en-US" sz="2800" dirty="0"/>
            </a:br>
            <a:r>
              <a:rPr lang="en-GB" altLang="en-US" sz="2800" dirty="0"/>
              <a:t>After the first half term, we ask that they stick to one type of meal or the other. Changes must be arranged at the school office.</a:t>
            </a:r>
            <a:br>
              <a:rPr lang="en-GB" altLang="en-US" sz="2800" dirty="0"/>
            </a:br>
            <a:r>
              <a:rPr lang="en-GB" altLang="en-US" sz="2800" dirty="0" smtClean="0"/>
              <a:t/>
            </a:r>
            <a:br>
              <a:rPr lang="en-GB" altLang="en-US" sz="2800" dirty="0" smtClean="0"/>
            </a:br>
            <a:r>
              <a:rPr lang="en-GB" altLang="en-US" sz="2800" dirty="0" smtClean="0"/>
              <a:t>All Reception children can have a hot school dinner for free</a:t>
            </a:r>
            <a:r>
              <a:rPr lang="en-GB" altLang="en-US" dirty="0" smtClean="0"/>
              <a:t/>
            </a:r>
            <a:br>
              <a:rPr lang="en-GB" altLang="en-US" dirty="0" smtClean="0"/>
            </a:br>
            <a:endParaRPr lang="en-GB" dirty="0"/>
          </a:p>
        </p:txBody>
      </p:sp>
      <p:sp>
        <p:nvSpPr>
          <p:cNvPr id="3" name="Subtitle 2"/>
          <p:cNvSpPr>
            <a:spLocks noGrp="1"/>
          </p:cNvSpPr>
          <p:nvPr>
            <p:ph type="subTitle" idx="1"/>
          </p:nvPr>
        </p:nvSpPr>
        <p:spPr/>
        <p:txBody>
          <a:bodyPr/>
          <a:lstStyle/>
          <a:p>
            <a:r>
              <a:rPr lang="en-GB" dirty="0" smtClean="0"/>
              <a:t>School Dinners </a:t>
            </a:r>
            <a:endParaRPr lang="en-GB" dirty="0"/>
          </a:p>
        </p:txBody>
      </p:sp>
    </p:spTree>
    <p:extLst>
      <p:ext uri="{BB962C8B-B14F-4D97-AF65-F5344CB8AC3E}">
        <p14:creationId xmlns:p14="http://schemas.microsoft.com/office/powerpoint/2010/main" val="130576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697" y="1722416"/>
            <a:ext cx="10572000" cy="2971051"/>
          </a:xfrm>
        </p:spPr>
        <p:txBody>
          <a:bodyPr/>
          <a:lstStyle/>
          <a:p>
            <a:r>
              <a:rPr lang="en-GB" altLang="en-US" sz="2400" dirty="0">
                <a:cs typeface="Arabic Typesetting" panose="03020402040406030203" pitchFamily="66" charset="-78"/>
              </a:rPr>
              <a:t>Parents are children’s first and foremost teachers. Parents and family are the primary influence on a child’s development. Anyone who takes on a parenting role will strongly affect language development, emotional growth, social skills and personality. </a:t>
            </a:r>
            <a:br>
              <a:rPr lang="en-GB" altLang="en-US" sz="2400" dirty="0">
                <a:cs typeface="Arabic Typesetting" panose="03020402040406030203" pitchFamily="66" charset="-78"/>
              </a:rPr>
            </a:br>
            <a:r>
              <a:rPr lang="en-GB" altLang="en-US" sz="2400" dirty="0">
                <a:cs typeface="Arabic Typesetting" panose="03020402040406030203" pitchFamily="66" charset="-78"/>
              </a:rPr>
              <a:t>High quality early childhood settings engage parents as partners in early education. Effective settings maintain strong communication with parents, learn more about the child from the family and work together with the family to meet each child’s needs.</a:t>
            </a:r>
            <a:r>
              <a:rPr lang="en-GB" altLang="en-US" dirty="0">
                <a:cs typeface="Arabic Typesetting" panose="03020402040406030203" pitchFamily="66" charset="-78"/>
              </a:rPr>
              <a:t/>
            </a:r>
            <a:br>
              <a:rPr lang="en-GB" altLang="en-US" dirty="0">
                <a:cs typeface="Arabic Typesetting" panose="03020402040406030203" pitchFamily="66" charset="-78"/>
              </a:rPr>
            </a:br>
            <a:endParaRPr lang="en-GB" dirty="0"/>
          </a:p>
        </p:txBody>
      </p:sp>
      <p:sp>
        <p:nvSpPr>
          <p:cNvPr id="3" name="Subtitle 2"/>
          <p:cNvSpPr>
            <a:spLocks noGrp="1"/>
          </p:cNvSpPr>
          <p:nvPr>
            <p:ph type="subTitle" idx="1"/>
          </p:nvPr>
        </p:nvSpPr>
        <p:spPr/>
        <p:txBody>
          <a:bodyPr/>
          <a:lstStyle/>
          <a:p>
            <a:r>
              <a:rPr lang="en-GB" dirty="0" smtClean="0"/>
              <a:t>Home School Links </a:t>
            </a:r>
            <a:endParaRPr lang="en-GB" dirty="0"/>
          </a:p>
        </p:txBody>
      </p:sp>
    </p:spTree>
    <p:extLst>
      <p:ext uri="{BB962C8B-B14F-4D97-AF65-F5344CB8AC3E}">
        <p14:creationId xmlns:p14="http://schemas.microsoft.com/office/powerpoint/2010/main" val="339750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141</TotalTime>
  <Words>501</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Arabic Typesetting</vt:lpstr>
      <vt:lpstr>Century Gothic</vt:lpstr>
      <vt:lpstr>Wingdings 2</vt:lpstr>
      <vt:lpstr>Quotable</vt:lpstr>
      <vt:lpstr>Welcome to Reception </vt:lpstr>
      <vt:lpstr>When we look at a building, we only see the structure from the ground level up. We do not see the foundations, the important parts that enable the building to function. This essential part of the building is hidden from view – but if the foundations are NOT there or are badly built, the building itself will crack and collapse. So it is with the education in early childhood. The early years are not a ‘holding period’ until the really important education begins. Early years lays the foundations for all future learning.                                                      (Max de Boo – ASE)</vt:lpstr>
      <vt:lpstr>Welcome! We can’t wait to meet you all. As you can understand, circumstances are different to what they would normally be for the children starting in Reception. Currently, we do not have a start date or information about the procedures for the new school year. We will however, keep you updated as soon as we have any further information or government guidance. </vt:lpstr>
      <vt:lpstr>Meet the Team! </vt:lpstr>
      <vt:lpstr> Our School Day:  Starter activity – handwriting, number formation, GoNoodle, fine motor activities  Read Write Inc Phonics Session  Snack Time &amp; Break Maths and English session with independent group work activities  Lunch  Topic Activities – (understanding the world, art, outdoor learning, music, PE, PSHE)  </vt:lpstr>
      <vt:lpstr>The EYFS Curriculum is organised into 7 areas of learning.  The three prime areas are:  Language and Communication Personal, social and emotional development Physical Development   We also focus on the other areas including: Literacy  Numeracy  Understanding of the World Expressive Arts and Design </vt:lpstr>
      <vt:lpstr>Reading Folder (please keep all flashcards and reading books in there each day) Water bottle (clearly named) PE Kit – (see uniform policy but they do not require any sandshoes for the first term, please name all items)  Suitable outdoor clothing – we do go out in any weather so please make sure your child is suitably prepared   Please name ALL of your children’s items, it is really difficult to keep track of belongings if they are not named. </vt:lpstr>
      <vt:lpstr>Initially, children can change from hot school dinners to packed lunches.  Children are initially served the same hot meal, this is to encourage the children to try new things.  After the first half term, we ask that they stick to one type of meal or the other. Changes must be arranged at the school office.  All Reception children can have a hot school dinner for free </vt:lpstr>
      <vt:lpstr>Parents are children’s first and foremost teachers. Parents and family are the primary influence on a child’s development. Anyone who takes on a parenting role will strongly affect language development, emotional growth, social skills and personality.  High quality early childhood settings engage parents as partners in early education. Effective settings maintain strong communication with parents, learn more about the child from the family and work together with the family to meet each child’s needs. </vt:lpstr>
      <vt:lpstr>The children will be given different things to complete at home.   Sydney Snail’s Learning Trails – Each month we will send home a challenge to complete, these will cover different areas of the curriculum   Reading Activities – sound cards, key words, reading books   Number Formation</vt:lpstr>
      <vt:lpstr>The children will be given a blue book (reading record) a few weeks after starting Reception. This will contain lots of information including sounds to learn and information about the school challenge award.    The School Challenge Award is a set of activities the children will be able to complete both in and out of school. This will help the children develop lots of skills including resilience and team work.   We will introduce these to the children throughout the year and share more information about how they can complete them. </vt:lpstr>
      <vt:lpstr>In Reception we spend a lot of time outdoors. Mrs Palmer and Mrs Coull are currently training to be qualified Forest School Practitioners.  This means the children will be involved in lots of outdoor activities, building skills and learning about nature.  The children will come home muddy but with a smile on their face!  Please provide a named pair of wellies for the children to leave at school, we go outside in all weathers and wellies will allow the children to fully involve themselves.  A suitable coat is essential too.  </vt:lpstr>
      <vt:lpstr>If your child hurts themselves at school they will be helped by a trained member of staff.   For small cuts and grazes that just require cleaning we will not issue a first aid slip.   For injuries that require more help we will send a first aid slip home to explain what has happened and the treatment required.    </vt:lpstr>
      <vt:lpstr>We will share some of your child’s learning experiences on Tapestry and we really encourage you to comment and like the posts.   Please add your own observations, days out and learning experiences from home.   We love to see what the children get up to outside of school. </vt:lpstr>
      <vt:lpstr>Encourage your child to use a knife and fork at home to cut and eat their food  Children will be required to undress/dress for PE independently – please practise this regularly   Coats – put on and zip up independently   Start to take responsibly for their own belongings – add a keyring to their reading folder to help them identify it </vt:lpstr>
      <vt:lpstr>On the first day please encourage your child to line up (social distance if in place) behind the chairs on the yard with the class numbers displayed. Unfortunately due to current guidelines parents will not be able to come in to the school building. Staff will be on hand to support your children, a quick goodbye is recommended and we will be able to settle the children quickly.   Please ensure your child has:  Wellies (Named)  Suitable outdoor coat  Reading folder with a keyring to help the children identify it PE Kit – all items named, PE kits will remain in school until half term   Any prescribed medication (inhaler etc and completed medical forms)          </vt:lpstr>
    </vt:vector>
  </TitlesOfParts>
  <Company>Northburn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dc:title>
  <dc:creator>Donna Boxshall</dc:creator>
  <cp:lastModifiedBy>Natalie Harrison</cp:lastModifiedBy>
  <cp:revision>16</cp:revision>
  <dcterms:created xsi:type="dcterms:W3CDTF">2020-06-17T08:33:40Z</dcterms:created>
  <dcterms:modified xsi:type="dcterms:W3CDTF">2020-07-03T10:02:38Z</dcterms:modified>
</cp:coreProperties>
</file>