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7" d="100"/>
          <a:sy n="77" d="100"/>
        </p:scale>
        <p:origin x="68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7/3/2020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7/3/2020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7/3/2020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7/3/2020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7/3/2020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7/3/2020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Welcome to Nursery </a:t>
            </a:r>
            <a:endParaRPr lang="en-GB" dirty="0"/>
          </a:p>
        </p:txBody>
      </p:sp>
      <p:sp>
        <p:nvSpPr>
          <p:cNvPr id="3" name="Subtitle 2"/>
          <p:cNvSpPr>
            <a:spLocks noGrp="1"/>
          </p:cNvSpPr>
          <p:nvPr>
            <p:ph type="subTitle" idx="1"/>
          </p:nvPr>
        </p:nvSpPr>
        <p:spPr/>
        <p:txBody>
          <a:bodyPr/>
          <a:lstStyle/>
          <a:p>
            <a:r>
              <a:rPr lang="en-GB" dirty="0" err="1" smtClean="0"/>
              <a:t>Northburn</a:t>
            </a:r>
            <a:r>
              <a:rPr lang="en-GB" dirty="0" smtClean="0"/>
              <a:t> Primary School</a:t>
            </a:r>
            <a:endParaRPr lang="en-GB" dirty="0"/>
          </a:p>
        </p:txBody>
      </p:sp>
    </p:spTree>
    <p:extLst>
      <p:ext uri="{BB962C8B-B14F-4D97-AF65-F5344CB8AC3E}">
        <p14:creationId xmlns:p14="http://schemas.microsoft.com/office/powerpoint/2010/main" val="2493872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800" dirty="0" smtClean="0"/>
              <a:t>We will share some of your child’s learning experiences on Tapestry and we really encourage you to comment and like the posts.</a:t>
            </a:r>
            <a:br>
              <a:rPr lang="en-GB" sz="2800" dirty="0" smtClean="0"/>
            </a:br>
            <a:r>
              <a:rPr lang="en-GB" sz="2800" dirty="0" smtClean="0"/>
              <a:t> </a:t>
            </a:r>
            <a:br>
              <a:rPr lang="en-GB" sz="2800" dirty="0" smtClean="0"/>
            </a:br>
            <a:r>
              <a:rPr lang="en-GB" sz="2800" dirty="0" smtClean="0"/>
              <a:t>Please add your own observations, days out and learning experiences from home. </a:t>
            </a:r>
            <a:br>
              <a:rPr lang="en-GB" sz="2800" dirty="0" smtClean="0"/>
            </a:br>
            <a:r>
              <a:rPr lang="en-GB" sz="2800" dirty="0"/>
              <a:t/>
            </a:r>
            <a:br>
              <a:rPr lang="en-GB" sz="2800" dirty="0"/>
            </a:br>
            <a:r>
              <a:rPr lang="en-GB" sz="2800" dirty="0" smtClean="0"/>
              <a:t>We love to see what the children get up to outside of school. </a:t>
            </a:r>
            <a:endParaRPr lang="en-GB" sz="2800" dirty="0"/>
          </a:p>
        </p:txBody>
      </p:sp>
      <p:sp>
        <p:nvSpPr>
          <p:cNvPr id="3" name="Subtitle 2"/>
          <p:cNvSpPr>
            <a:spLocks noGrp="1"/>
          </p:cNvSpPr>
          <p:nvPr>
            <p:ph type="subTitle" idx="1"/>
          </p:nvPr>
        </p:nvSpPr>
        <p:spPr/>
        <p:txBody>
          <a:bodyPr/>
          <a:lstStyle/>
          <a:p>
            <a:r>
              <a:rPr lang="en-GB" dirty="0" smtClean="0"/>
              <a:t>	Tapestry </a:t>
            </a:r>
            <a:endParaRPr lang="en-GB" dirty="0"/>
          </a:p>
        </p:txBody>
      </p:sp>
    </p:spTree>
    <p:extLst>
      <p:ext uri="{BB962C8B-B14F-4D97-AF65-F5344CB8AC3E}">
        <p14:creationId xmlns:p14="http://schemas.microsoft.com/office/powerpoint/2010/main" val="394784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8773" y="2309796"/>
            <a:ext cx="10572000" cy="2971051"/>
          </a:xfrm>
        </p:spPr>
        <p:txBody>
          <a:bodyPr/>
          <a:lstStyle/>
          <a:p>
            <a:r>
              <a:rPr lang="en-GB" altLang="en-US" sz="2400" dirty="0"/>
              <a:t>Encourage your child to use a knife and fork at home to cut and eat their </a:t>
            </a:r>
            <a:r>
              <a:rPr lang="en-GB" altLang="en-US" sz="2400" dirty="0" smtClean="0"/>
              <a:t>food</a:t>
            </a:r>
            <a:br>
              <a:rPr lang="en-GB" altLang="en-US" sz="2400" dirty="0" smtClean="0"/>
            </a:br>
            <a:r>
              <a:rPr lang="en-GB" altLang="en-US" sz="2400" dirty="0" smtClean="0"/>
              <a:t/>
            </a:r>
            <a:br>
              <a:rPr lang="en-GB" altLang="en-US" sz="2400" dirty="0" smtClean="0"/>
            </a:br>
            <a:r>
              <a:rPr lang="en-GB" altLang="en-US" sz="2400" dirty="0"/>
              <a:t/>
            </a:r>
            <a:br>
              <a:rPr lang="en-GB" altLang="en-US" sz="2400" dirty="0"/>
            </a:br>
            <a:r>
              <a:rPr lang="en-GB" altLang="en-US" sz="2400" dirty="0" smtClean="0"/>
              <a:t>Coats/ shoes </a:t>
            </a:r>
            <a:r>
              <a:rPr lang="en-GB" altLang="en-US" sz="2400" dirty="0"/>
              <a:t>– put on </a:t>
            </a:r>
            <a:r>
              <a:rPr lang="en-GB" altLang="en-US" sz="2400" dirty="0" smtClean="0"/>
              <a:t>coat and fasten own shoes (Velcro shoes support the children's independence. </a:t>
            </a:r>
            <a:br>
              <a:rPr lang="en-GB" altLang="en-US" sz="2400" dirty="0" smtClean="0"/>
            </a:br>
            <a:r>
              <a:rPr lang="en-GB" altLang="en-US" sz="2400" dirty="0"/>
              <a:t/>
            </a:r>
            <a:br>
              <a:rPr lang="en-GB" altLang="en-US" sz="2400" dirty="0"/>
            </a:br>
            <a:r>
              <a:rPr lang="en-GB" altLang="en-US" sz="2400" dirty="0"/>
              <a:t>Start to take responsibly for their own </a:t>
            </a:r>
            <a:r>
              <a:rPr lang="en-GB" altLang="en-US" sz="2400" dirty="0" smtClean="0"/>
              <a:t>belongings – add a keyring to their reading folder to help them identify it</a:t>
            </a:r>
            <a:r>
              <a:rPr lang="en-GB" altLang="en-US" dirty="0"/>
              <a:t/>
            </a:r>
            <a:br>
              <a:rPr lang="en-GB" altLang="en-US" dirty="0"/>
            </a:br>
            <a:endParaRPr lang="en-GB" dirty="0"/>
          </a:p>
        </p:txBody>
      </p:sp>
      <p:sp>
        <p:nvSpPr>
          <p:cNvPr id="3" name="Subtitle 2"/>
          <p:cNvSpPr>
            <a:spLocks noGrp="1"/>
          </p:cNvSpPr>
          <p:nvPr>
            <p:ph type="subTitle" idx="1"/>
          </p:nvPr>
        </p:nvSpPr>
        <p:spPr/>
        <p:txBody>
          <a:bodyPr/>
          <a:lstStyle/>
          <a:p>
            <a:r>
              <a:rPr lang="en-GB" dirty="0" smtClean="0"/>
              <a:t>How can I prepare my child for school? </a:t>
            </a:r>
            <a:endParaRPr lang="en-GB" dirty="0"/>
          </a:p>
        </p:txBody>
      </p:sp>
    </p:spTree>
    <p:extLst>
      <p:ext uri="{BB962C8B-B14F-4D97-AF65-F5344CB8AC3E}">
        <p14:creationId xmlns:p14="http://schemas.microsoft.com/office/powerpoint/2010/main" val="1070151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Outdoor classroom</a:t>
            </a:r>
            <a:endParaRPr lang="en-GB" dirty="0"/>
          </a:p>
        </p:txBody>
      </p:sp>
      <p:sp>
        <p:nvSpPr>
          <p:cNvPr id="3" name="Content Placeholder 2"/>
          <p:cNvSpPr>
            <a:spLocks noGrp="1"/>
          </p:cNvSpPr>
          <p:nvPr>
            <p:ph idx="1"/>
          </p:nvPr>
        </p:nvSpPr>
        <p:spPr>
          <a:xfrm>
            <a:off x="10681653" y="5885571"/>
            <a:ext cx="736137" cy="116936"/>
          </a:xfrm>
        </p:spPr>
        <p:txBody>
          <a:bodyPr>
            <a:normAutofit fontScale="25000" lnSpcReduction="20000"/>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108" y="1982613"/>
            <a:ext cx="2535382" cy="26725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2490" y="1971749"/>
            <a:ext cx="3412692" cy="25591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87418"/>
            <a:ext cx="2867891" cy="23277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2146" y="4908627"/>
            <a:ext cx="2419928" cy="18152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8362" y="1888836"/>
            <a:ext cx="2392219" cy="279399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782" y="4655126"/>
            <a:ext cx="2211963" cy="22028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2074" y="4839855"/>
            <a:ext cx="2632362" cy="1884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8959272" y="4530870"/>
            <a:ext cx="3232727" cy="23271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7326" y="4415201"/>
            <a:ext cx="1951856" cy="24427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701752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767255"/>
            <a:ext cx="10572000" cy="3652943"/>
          </a:xfrm>
        </p:spPr>
        <p:txBody>
          <a:bodyPr/>
          <a:lstStyle/>
          <a:p>
            <a:r>
              <a:rPr lang="en-GB" altLang="en-US" sz="2000" dirty="0"/>
              <a:t>When we look at a building, we only see the structure from the ground level up. We do not </a:t>
            </a:r>
            <a:r>
              <a:rPr lang="en-GB" altLang="en-US" sz="2000" dirty="0" smtClean="0"/>
              <a:t>see </a:t>
            </a:r>
            <a:r>
              <a:rPr lang="en-GB" altLang="en-US" sz="2000" dirty="0"/>
              <a:t>the foundations, the important parts that enable the building to function. This essential part of the building is hidden from view – but if the foundations are NOT there or are badly built, the building itself will crack and collapse.</a:t>
            </a:r>
            <a:br>
              <a:rPr lang="en-GB" altLang="en-US" sz="2000" dirty="0"/>
            </a:br>
            <a:r>
              <a:rPr lang="en-GB" altLang="en-US" sz="2000" dirty="0"/>
              <a:t>So it is with the education in early childhood. The early years are not a ‘holding period’ until the really important education begins.</a:t>
            </a:r>
            <a:br>
              <a:rPr lang="en-GB" altLang="en-US" sz="2000" dirty="0"/>
            </a:br>
            <a:r>
              <a:rPr lang="en-GB" altLang="en-US" sz="2000" dirty="0"/>
              <a:t>Early years lays the foundations for all future learning.</a:t>
            </a:r>
            <a:br>
              <a:rPr lang="en-GB" altLang="en-US" sz="2000" dirty="0"/>
            </a:br>
            <a:r>
              <a:rPr lang="en-GB" altLang="en-US" sz="2000" dirty="0"/>
              <a:t>                                                   </a:t>
            </a:r>
            <a:br>
              <a:rPr lang="en-GB" altLang="en-US" sz="2000" dirty="0"/>
            </a:br>
            <a:r>
              <a:rPr lang="en-GB" altLang="en-US" sz="2000" dirty="0"/>
              <a:t> (Max de Boo – ASE)</a:t>
            </a:r>
            <a:endParaRPr lang="en-GB" sz="2000" dirty="0"/>
          </a:p>
        </p:txBody>
      </p:sp>
    </p:spTree>
    <p:extLst>
      <p:ext uri="{BB962C8B-B14F-4D97-AF65-F5344CB8AC3E}">
        <p14:creationId xmlns:p14="http://schemas.microsoft.com/office/powerpoint/2010/main" val="1201149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336331"/>
            <a:ext cx="10572000" cy="4487917"/>
          </a:xfrm>
        </p:spPr>
        <p:txBody>
          <a:bodyPr/>
          <a:lstStyle/>
          <a:p>
            <a:r>
              <a:rPr lang="en-GB" sz="3200" dirty="0" smtClean="0"/>
              <a:t>Welcome! We can’t wait to meet you all. As you can understand, circumstances are different to what they would normally be for the children starting in Nursery. Currently, we do not have a start date or information about the procedures for the new school year. We will however, keep you updated as soon as we have any further information or government guidance. </a:t>
            </a:r>
            <a:endParaRPr lang="en-GB" sz="3200" dirty="0"/>
          </a:p>
        </p:txBody>
      </p:sp>
    </p:spTree>
    <p:extLst>
      <p:ext uri="{BB962C8B-B14F-4D97-AF65-F5344CB8AC3E}">
        <p14:creationId xmlns:p14="http://schemas.microsoft.com/office/powerpoint/2010/main" val="2626113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400" dirty="0" smtClean="0"/>
              <a:t>Starter activity – Wake and Shake followed by key group focus.</a:t>
            </a:r>
            <a:br>
              <a:rPr lang="en-GB" sz="2400" dirty="0" smtClean="0"/>
            </a:br>
            <a:r>
              <a:rPr lang="en-GB" sz="2400" dirty="0"/>
              <a:t>C</a:t>
            </a:r>
            <a:r>
              <a:rPr lang="en-GB" sz="2400" dirty="0" smtClean="0"/>
              <a:t>ontinuous provision in and outdoors.  </a:t>
            </a:r>
            <a:r>
              <a:rPr lang="en-GB" sz="2400" dirty="0"/>
              <a:t>(</a:t>
            </a:r>
            <a:r>
              <a:rPr lang="en-GB" sz="2400" dirty="0" smtClean="0"/>
              <a:t>Activities are a combination of adult and child led).</a:t>
            </a:r>
            <a:br>
              <a:rPr lang="en-GB" sz="2400" dirty="0" smtClean="0"/>
            </a:br>
            <a:r>
              <a:rPr lang="en-GB" sz="2400" dirty="0" smtClean="0"/>
              <a:t>Snack time</a:t>
            </a:r>
            <a:br>
              <a:rPr lang="en-GB" sz="2400" dirty="0" smtClean="0"/>
            </a:br>
            <a:r>
              <a:rPr lang="en-GB" sz="2400" dirty="0" smtClean="0"/>
              <a:t>Phase one Phonics Session </a:t>
            </a:r>
            <a:br>
              <a:rPr lang="en-GB" sz="2400" dirty="0" smtClean="0"/>
            </a:br>
            <a:r>
              <a:rPr lang="en-GB" sz="2400" dirty="0" smtClean="0"/>
              <a:t>Story/song time. </a:t>
            </a:r>
            <a:br>
              <a:rPr lang="en-GB" sz="2400" dirty="0" smtClean="0"/>
            </a:br>
            <a:r>
              <a:rPr lang="en-GB" sz="2400" dirty="0" smtClean="0"/>
              <a:t/>
            </a:r>
            <a:br>
              <a:rPr lang="en-GB" sz="2400" dirty="0" smtClean="0"/>
            </a:br>
            <a:r>
              <a:rPr lang="en-GB" sz="2400" dirty="0" smtClean="0"/>
              <a:t>Our school day is fun. We focus on the children interests within the seven areas of learning. </a:t>
            </a:r>
            <a:br>
              <a:rPr lang="en-GB" sz="2400" dirty="0" smtClean="0"/>
            </a:br>
            <a:r>
              <a:rPr lang="en-GB" sz="1800" dirty="0" smtClean="0"/>
              <a:t/>
            </a:r>
            <a:br>
              <a:rPr lang="en-GB" sz="1800" dirty="0" smtClean="0"/>
            </a:br>
            <a:endParaRPr lang="en-GB" sz="1800" dirty="0"/>
          </a:p>
        </p:txBody>
      </p:sp>
      <p:sp>
        <p:nvSpPr>
          <p:cNvPr id="3" name="Subtitle 2"/>
          <p:cNvSpPr>
            <a:spLocks noGrp="1"/>
          </p:cNvSpPr>
          <p:nvPr>
            <p:ph type="subTitle" idx="1"/>
          </p:nvPr>
        </p:nvSpPr>
        <p:spPr/>
        <p:txBody>
          <a:bodyPr/>
          <a:lstStyle/>
          <a:p>
            <a:r>
              <a:rPr lang="en-GB" dirty="0" smtClean="0"/>
              <a:t>Our Nursery Day </a:t>
            </a:r>
            <a:endParaRPr lang="en-GB" dirty="0"/>
          </a:p>
        </p:txBody>
      </p:sp>
    </p:spTree>
    <p:extLst>
      <p:ext uri="{BB962C8B-B14F-4D97-AF65-F5344CB8AC3E}">
        <p14:creationId xmlns:p14="http://schemas.microsoft.com/office/powerpoint/2010/main" val="2355076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400" dirty="0" smtClean="0"/>
              <a:t>The EYFS Curriculum is organised into 7 areas of learning. </a:t>
            </a:r>
            <a:br>
              <a:rPr lang="en-GB" sz="2400" dirty="0" smtClean="0"/>
            </a:br>
            <a:r>
              <a:rPr lang="en-GB" sz="2400" dirty="0" smtClean="0"/>
              <a:t>The three prime areas are: </a:t>
            </a:r>
            <a:br>
              <a:rPr lang="en-GB" sz="2400" dirty="0" smtClean="0"/>
            </a:br>
            <a:r>
              <a:rPr lang="en-GB" sz="2400" dirty="0" smtClean="0"/>
              <a:t>Language and Communication</a:t>
            </a:r>
            <a:br>
              <a:rPr lang="en-GB" sz="2400" dirty="0" smtClean="0"/>
            </a:br>
            <a:r>
              <a:rPr lang="en-GB" sz="2400" dirty="0" smtClean="0"/>
              <a:t>Personal, social and emotional development</a:t>
            </a:r>
            <a:br>
              <a:rPr lang="en-GB" sz="2400" dirty="0" smtClean="0"/>
            </a:br>
            <a:r>
              <a:rPr lang="en-GB" sz="2400" dirty="0" smtClean="0"/>
              <a:t>Physical Development </a:t>
            </a:r>
            <a:br>
              <a:rPr lang="en-GB" sz="2400" dirty="0" smtClean="0"/>
            </a:br>
            <a:r>
              <a:rPr lang="en-GB" sz="2400" dirty="0"/>
              <a:t/>
            </a:r>
            <a:br>
              <a:rPr lang="en-GB" sz="2400" dirty="0"/>
            </a:br>
            <a:r>
              <a:rPr lang="en-GB" sz="2400" dirty="0" smtClean="0"/>
              <a:t>We also focus on the other areas including:</a:t>
            </a:r>
            <a:br>
              <a:rPr lang="en-GB" sz="2400" dirty="0" smtClean="0"/>
            </a:br>
            <a:r>
              <a:rPr lang="en-GB" sz="2400" dirty="0" smtClean="0"/>
              <a:t>Literacy </a:t>
            </a:r>
            <a:br>
              <a:rPr lang="en-GB" sz="2400" dirty="0" smtClean="0"/>
            </a:br>
            <a:r>
              <a:rPr lang="en-GB" sz="2400" dirty="0" smtClean="0"/>
              <a:t>Numeracy </a:t>
            </a:r>
            <a:br>
              <a:rPr lang="en-GB" sz="2400" dirty="0" smtClean="0"/>
            </a:br>
            <a:r>
              <a:rPr lang="en-GB" sz="2400" dirty="0" smtClean="0"/>
              <a:t>Understanding of the World</a:t>
            </a:r>
            <a:br>
              <a:rPr lang="en-GB" sz="2400" dirty="0" smtClean="0"/>
            </a:br>
            <a:r>
              <a:rPr lang="en-GB" sz="2400" dirty="0" smtClean="0"/>
              <a:t>Expressive Arts and Design </a:t>
            </a:r>
            <a:endParaRPr lang="en-GB" sz="2400" dirty="0"/>
          </a:p>
        </p:txBody>
      </p:sp>
      <p:sp>
        <p:nvSpPr>
          <p:cNvPr id="3" name="Subtitle 2"/>
          <p:cNvSpPr>
            <a:spLocks noGrp="1"/>
          </p:cNvSpPr>
          <p:nvPr>
            <p:ph type="subTitle" idx="1"/>
          </p:nvPr>
        </p:nvSpPr>
        <p:spPr/>
        <p:txBody>
          <a:bodyPr/>
          <a:lstStyle/>
          <a:p>
            <a:r>
              <a:rPr lang="en-GB" dirty="0" smtClean="0"/>
              <a:t>Statutory Framework for the Early Years Foundation Stage </a:t>
            </a:r>
            <a:endParaRPr lang="en-GB" dirty="0"/>
          </a:p>
        </p:txBody>
      </p:sp>
    </p:spTree>
    <p:extLst>
      <p:ext uri="{BB962C8B-B14F-4D97-AF65-F5344CB8AC3E}">
        <p14:creationId xmlns:p14="http://schemas.microsoft.com/office/powerpoint/2010/main" val="2106576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872359"/>
            <a:ext cx="10572000" cy="3547839"/>
          </a:xfrm>
        </p:spPr>
        <p:txBody>
          <a:bodyPr/>
          <a:lstStyle/>
          <a:p>
            <a:r>
              <a:rPr lang="en-GB" sz="2400" dirty="0" smtClean="0"/>
              <a:t>Small bag with a change of clothes</a:t>
            </a:r>
            <a:br>
              <a:rPr lang="en-GB" sz="2400" dirty="0" smtClean="0"/>
            </a:br>
            <a:r>
              <a:rPr lang="en-GB" sz="2400" dirty="0" smtClean="0"/>
              <a:t>Suitable outdoor clothing including wellies which can stay at school – we do go out in any weather so please make sure your child is suitably prepared </a:t>
            </a:r>
            <a:br>
              <a:rPr lang="en-GB" sz="2400" dirty="0" smtClean="0"/>
            </a:br>
            <a:r>
              <a:rPr lang="en-GB" sz="2000" dirty="0" smtClean="0"/>
              <a:t/>
            </a:r>
            <a:br>
              <a:rPr lang="en-GB" sz="2000" dirty="0" smtClean="0"/>
            </a:br>
            <a:r>
              <a:rPr lang="en-GB" sz="2000" dirty="0" smtClean="0"/>
              <a:t/>
            </a:r>
            <a:br>
              <a:rPr lang="en-GB" sz="2000" dirty="0" smtClean="0"/>
            </a:br>
            <a:r>
              <a:rPr lang="en-GB" sz="2000" dirty="0" smtClean="0"/>
              <a:t>Please name ALL of your children’s items, it is really difficult to keep track of belongings if they are not named. </a:t>
            </a:r>
            <a:br>
              <a:rPr lang="en-GB" sz="2000" dirty="0" smtClean="0"/>
            </a:br>
            <a:r>
              <a:rPr lang="en-GB" sz="2000" dirty="0" smtClean="0"/>
              <a:t/>
            </a:r>
            <a:br>
              <a:rPr lang="en-GB" sz="2000" dirty="0" smtClean="0"/>
            </a:br>
            <a:r>
              <a:rPr lang="en-GB" sz="2000" dirty="0" smtClean="0"/>
              <a:t>Drinks and snacks will be provided.</a:t>
            </a:r>
            <a:br>
              <a:rPr lang="en-GB" sz="2000" dirty="0" smtClean="0"/>
            </a:br>
            <a:endParaRPr lang="en-GB" sz="3200" dirty="0"/>
          </a:p>
        </p:txBody>
      </p:sp>
      <p:sp>
        <p:nvSpPr>
          <p:cNvPr id="3" name="Subtitle 2"/>
          <p:cNvSpPr>
            <a:spLocks noGrp="1"/>
          </p:cNvSpPr>
          <p:nvPr>
            <p:ph type="subTitle" idx="1"/>
          </p:nvPr>
        </p:nvSpPr>
        <p:spPr/>
        <p:txBody>
          <a:bodyPr/>
          <a:lstStyle/>
          <a:p>
            <a:r>
              <a:rPr lang="en-GB" dirty="0" smtClean="0"/>
              <a:t>What do the children need for school each day? </a:t>
            </a:r>
            <a:endParaRPr lang="en-GB" dirty="0"/>
          </a:p>
        </p:txBody>
      </p:sp>
    </p:spTree>
    <p:extLst>
      <p:ext uri="{BB962C8B-B14F-4D97-AF65-F5344CB8AC3E}">
        <p14:creationId xmlns:p14="http://schemas.microsoft.com/office/powerpoint/2010/main" val="3737498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1995684"/>
            <a:ext cx="10572000" cy="2971051"/>
          </a:xfrm>
        </p:spPr>
        <p:txBody>
          <a:bodyPr/>
          <a:lstStyle/>
          <a:p>
            <a:pPr>
              <a:lnSpc>
                <a:spcPct val="80000"/>
              </a:lnSpc>
            </a:pPr>
            <a:r>
              <a:rPr lang="en-GB" altLang="en-US" sz="2800" dirty="0" smtClean="0"/>
              <a:t>Initially, Children </a:t>
            </a:r>
            <a:r>
              <a:rPr lang="en-GB" altLang="en-US" sz="2800" dirty="0"/>
              <a:t>can change from hot school dinners to packed lunches.</a:t>
            </a:r>
            <a:br>
              <a:rPr lang="en-GB" altLang="en-US" sz="2800" dirty="0"/>
            </a:br>
            <a:r>
              <a:rPr lang="en-GB" altLang="en-US" sz="2800" dirty="0"/>
              <a:t/>
            </a:r>
            <a:br>
              <a:rPr lang="en-GB" altLang="en-US" sz="2800" dirty="0"/>
            </a:br>
            <a:r>
              <a:rPr lang="en-GB" altLang="en-US" sz="2800" dirty="0" smtClean="0"/>
              <a:t>Children are initially served the same hot meal, this is to encourage the children to try new things.</a:t>
            </a:r>
            <a:br>
              <a:rPr lang="en-GB" altLang="en-US" sz="2800" dirty="0" smtClean="0"/>
            </a:br>
            <a:r>
              <a:rPr lang="en-GB" altLang="en-US" sz="2800" dirty="0"/>
              <a:t/>
            </a:r>
            <a:br>
              <a:rPr lang="en-GB" altLang="en-US" sz="2800" dirty="0"/>
            </a:br>
            <a:r>
              <a:rPr lang="en-GB" altLang="en-US" sz="2800" dirty="0"/>
              <a:t>After the first half term, we ask that they stick to one type of meal or the other. Changes must be arranged at the school office.</a:t>
            </a:r>
            <a:br>
              <a:rPr lang="en-GB" altLang="en-US" sz="2800" dirty="0"/>
            </a:br>
            <a:r>
              <a:rPr lang="en-GB" altLang="en-US" dirty="0" smtClean="0"/>
              <a:t/>
            </a:r>
            <a:br>
              <a:rPr lang="en-GB" altLang="en-US" dirty="0" smtClean="0"/>
            </a:br>
            <a:endParaRPr lang="en-GB" dirty="0"/>
          </a:p>
        </p:txBody>
      </p:sp>
      <p:sp>
        <p:nvSpPr>
          <p:cNvPr id="3" name="Subtitle 2"/>
          <p:cNvSpPr>
            <a:spLocks noGrp="1"/>
          </p:cNvSpPr>
          <p:nvPr>
            <p:ph type="subTitle" idx="1"/>
          </p:nvPr>
        </p:nvSpPr>
        <p:spPr/>
        <p:txBody>
          <a:bodyPr/>
          <a:lstStyle/>
          <a:p>
            <a:r>
              <a:rPr lang="en-GB" dirty="0" smtClean="0"/>
              <a:t>School Dinners (Children attending 30 hours only)</a:t>
            </a:r>
            <a:endParaRPr lang="en-GB" dirty="0"/>
          </a:p>
        </p:txBody>
      </p:sp>
    </p:spTree>
    <p:extLst>
      <p:ext uri="{BB962C8B-B14F-4D97-AF65-F5344CB8AC3E}">
        <p14:creationId xmlns:p14="http://schemas.microsoft.com/office/powerpoint/2010/main" val="1305765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9697" y="1722416"/>
            <a:ext cx="10572000" cy="2971051"/>
          </a:xfrm>
        </p:spPr>
        <p:txBody>
          <a:bodyPr/>
          <a:lstStyle/>
          <a:p>
            <a:r>
              <a:rPr lang="en-GB" altLang="en-US" sz="2400" dirty="0">
                <a:cs typeface="Arabic Typesetting" panose="03020402040406030203" pitchFamily="66" charset="-78"/>
              </a:rPr>
              <a:t>Parents are children’s first and foremost teachers. Parents and family are the primary influence on a child’s development. Anyone who takes on a parenting role will strongly affect language development, emotional growth, social skills and personality. </a:t>
            </a:r>
            <a:br>
              <a:rPr lang="en-GB" altLang="en-US" sz="2400" dirty="0">
                <a:cs typeface="Arabic Typesetting" panose="03020402040406030203" pitchFamily="66" charset="-78"/>
              </a:rPr>
            </a:br>
            <a:r>
              <a:rPr lang="en-GB" altLang="en-US" sz="2400" dirty="0">
                <a:cs typeface="Arabic Typesetting" panose="03020402040406030203" pitchFamily="66" charset="-78"/>
              </a:rPr>
              <a:t>High quality early childhood settings engage parents as partners in early education. Effective settings maintain strong communication with parents, learn more about the child from the family and work together with the family to meet each child’s needs.</a:t>
            </a:r>
            <a:r>
              <a:rPr lang="en-GB" altLang="en-US" dirty="0">
                <a:cs typeface="Arabic Typesetting" panose="03020402040406030203" pitchFamily="66" charset="-78"/>
              </a:rPr>
              <a:t/>
            </a:r>
            <a:br>
              <a:rPr lang="en-GB" altLang="en-US" dirty="0">
                <a:cs typeface="Arabic Typesetting" panose="03020402040406030203" pitchFamily="66" charset="-78"/>
              </a:rPr>
            </a:br>
            <a:endParaRPr lang="en-GB" dirty="0"/>
          </a:p>
        </p:txBody>
      </p:sp>
      <p:sp>
        <p:nvSpPr>
          <p:cNvPr id="3" name="Subtitle 2"/>
          <p:cNvSpPr>
            <a:spLocks noGrp="1"/>
          </p:cNvSpPr>
          <p:nvPr>
            <p:ph type="subTitle" idx="1"/>
          </p:nvPr>
        </p:nvSpPr>
        <p:spPr/>
        <p:txBody>
          <a:bodyPr/>
          <a:lstStyle/>
          <a:p>
            <a:r>
              <a:rPr lang="en-GB" dirty="0" smtClean="0"/>
              <a:t>Nursery Home Links </a:t>
            </a:r>
            <a:endParaRPr lang="en-GB" dirty="0"/>
          </a:p>
        </p:txBody>
      </p:sp>
    </p:spTree>
    <p:extLst>
      <p:ext uri="{BB962C8B-B14F-4D97-AF65-F5344CB8AC3E}">
        <p14:creationId xmlns:p14="http://schemas.microsoft.com/office/powerpoint/2010/main" val="339750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3574" y="1070774"/>
            <a:ext cx="10572000" cy="2971051"/>
          </a:xfrm>
        </p:spPr>
        <p:txBody>
          <a:bodyPr/>
          <a:lstStyle/>
          <a:p>
            <a:r>
              <a:rPr lang="en-GB" sz="2400" dirty="0" smtClean="0"/>
              <a:t>The children will be given different things to complete at home.</a:t>
            </a:r>
            <a:br>
              <a:rPr lang="en-GB" sz="2400" dirty="0" smtClean="0"/>
            </a:br>
            <a:r>
              <a:rPr lang="en-GB" sz="2400" dirty="0" smtClean="0"/>
              <a:t>Tapestry Challenge – </a:t>
            </a:r>
            <a:r>
              <a:rPr lang="en-GB" sz="2400" dirty="0"/>
              <a:t>W</a:t>
            </a:r>
            <a:r>
              <a:rPr lang="en-GB" sz="2400" dirty="0" smtClean="0"/>
              <a:t>e will send home a challenge to complete, these will cover different areas of the curriculum. </a:t>
            </a:r>
            <a:br>
              <a:rPr lang="en-GB" sz="2400" dirty="0" smtClean="0"/>
            </a:br>
            <a:r>
              <a:rPr lang="en-GB" sz="2400" dirty="0"/>
              <a:t/>
            </a:r>
            <a:br>
              <a:rPr lang="en-GB" sz="2400" dirty="0"/>
            </a:br>
            <a:r>
              <a:rPr lang="en-GB" sz="2400" dirty="0" smtClean="0"/>
              <a:t>Reading Activities – We encourage children to gain a love of stories.</a:t>
            </a:r>
            <a:br>
              <a:rPr lang="en-GB" sz="2400" dirty="0" smtClean="0"/>
            </a:br>
            <a:r>
              <a:rPr lang="en-GB" sz="2400" dirty="0"/>
              <a:t/>
            </a:r>
            <a:br>
              <a:rPr lang="en-GB" sz="2400" dirty="0"/>
            </a:br>
            <a:endParaRPr lang="en-GB" sz="2400" dirty="0"/>
          </a:p>
        </p:txBody>
      </p:sp>
      <p:sp>
        <p:nvSpPr>
          <p:cNvPr id="3" name="Subtitle 2"/>
          <p:cNvSpPr>
            <a:spLocks noGrp="1"/>
          </p:cNvSpPr>
          <p:nvPr>
            <p:ph type="subTitle" idx="1"/>
          </p:nvPr>
        </p:nvSpPr>
        <p:spPr/>
        <p:txBody>
          <a:bodyPr/>
          <a:lstStyle/>
          <a:p>
            <a:r>
              <a:rPr lang="en-GB" dirty="0" smtClean="0"/>
              <a:t>Nursery Home Links </a:t>
            </a:r>
            <a:endParaRPr lang="en-GB" dirty="0"/>
          </a:p>
        </p:txBody>
      </p:sp>
    </p:spTree>
    <p:extLst>
      <p:ext uri="{BB962C8B-B14F-4D97-AF65-F5344CB8AC3E}">
        <p14:creationId xmlns:p14="http://schemas.microsoft.com/office/powerpoint/2010/main" val="31108500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575</TotalTime>
  <Words>756</Words>
  <Application>Microsoft Office PowerPoint</Application>
  <PresentationFormat>Widescreen</PresentationFormat>
  <Paragraphs>21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Arabic Typesetting</vt:lpstr>
      <vt:lpstr>Century Gothic</vt:lpstr>
      <vt:lpstr>Wingdings 2</vt:lpstr>
      <vt:lpstr>Quotable</vt:lpstr>
      <vt:lpstr>Welcome to Nursery </vt:lpstr>
      <vt:lpstr>When we look at a building, we only see the structure from the ground level up. We do not see the foundations, the important parts that enable the building to function. This essential part of the building is hidden from view – but if the foundations are NOT there or are badly built, the building itself will crack and collapse. So it is with the education in early childhood. The early years are not a ‘holding period’ until the really important education begins. Early years lays the foundations for all future learning.                                                      (Max de Boo – ASE)</vt:lpstr>
      <vt:lpstr>Welcome! We can’t wait to meet you all. As you can understand, circumstances are different to what they would normally be for the children starting in Nursery. Currently, we do not have a start date or information about the procedures for the new school year. We will however, keep you updated as soon as we have any further information or government guidance. </vt:lpstr>
      <vt:lpstr>Starter activity – Wake and Shake followed by key group focus. Continuous provision in and outdoors.  (Activities are a combination of adult and child led). Snack time Phase one Phonics Session  Story/song time.   Our school day is fun. We focus on the children interests within the seven areas of learning.   </vt:lpstr>
      <vt:lpstr>The EYFS Curriculum is organised into 7 areas of learning.  The three prime areas are:  Language and Communication Personal, social and emotional development Physical Development   We also focus on the other areas including: Literacy  Numeracy  Understanding of the World Expressive Arts and Design </vt:lpstr>
      <vt:lpstr>Small bag with a change of clothes Suitable outdoor clothing including wellies which can stay at school – we do go out in any weather so please make sure your child is suitably prepared    Please name ALL of your children’s items, it is really difficult to keep track of belongings if they are not named.   Drinks and snacks will be provided. </vt:lpstr>
      <vt:lpstr>Initially, Children can change from hot school dinners to packed lunches.  Children are initially served the same hot meal, this is to encourage the children to try new things.  After the first half term, we ask that they stick to one type of meal or the other. Changes must be arranged at the school office.  </vt:lpstr>
      <vt:lpstr>Parents are children’s first and foremost teachers. Parents and family are the primary influence on a child’s development. Anyone who takes on a parenting role will strongly affect language development, emotional growth, social skills and personality.  High quality early childhood settings engage parents as partners in early education. Effective settings maintain strong communication with parents, learn more about the child from the family and work together with the family to meet each child’s needs. </vt:lpstr>
      <vt:lpstr>The children will be given different things to complete at home. Tapestry Challenge – We will send home a challenge to complete, these will cover different areas of the curriculum.   Reading Activities – We encourage children to gain a love of stories.  </vt:lpstr>
      <vt:lpstr>We will share some of your child’s learning experiences on Tapestry and we really encourage you to comment and like the posts.   Please add your own observations, days out and learning experiences from home.   We love to see what the children get up to outside of school. </vt:lpstr>
      <vt:lpstr>Encourage your child to use a knife and fork at home to cut and eat their food   Coats/ shoes – put on coat and fasten own shoes (Velcro shoes support the children's independence.   Start to take responsibly for their own belongings – add a keyring to their reading folder to help them identify it </vt:lpstr>
      <vt:lpstr>Outdoor classroom</vt:lpstr>
    </vt:vector>
  </TitlesOfParts>
  <Company>Northburn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Reception</dc:title>
  <dc:creator>Donna Boxshall</dc:creator>
  <cp:lastModifiedBy>Natalie Harrison</cp:lastModifiedBy>
  <cp:revision>17</cp:revision>
  <dcterms:created xsi:type="dcterms:W3CDTF">2020-06-17T08:33:40Z</dcterms:created>
  <dcterms:modified xsi:type="dcterms:W3CDTF">2020-07-03T11:17:05Z</dcterms:modified>
</cp:coreProperties>
</file>